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23"/>
  </p:notesMasterIdLst>
  <p:sldIdLst>
    <p:sldId id="256" r:id="rId2"/>
    <p:sldId id="292" r:id="rId3"/>
    <p:sldId id="302" r:id="rId4"/>
    <p:sldId id="294" r:id="rId5"/>
    <p:sldId id="259" r:id="rId6"/>
    <p:sldId id="284" r:id="rId7"/>
    <p:sldId id="300" r:id="rId8"/>
    <p:sldId id="293" r:id="rId9"/>
    <p:sldId id="295" r:id="rId10"/>
    <p:sldId id="299" r:id="rId11"/>
    <p:sldId id="301" r:id="rId12"/>
    <p:sldId id="374" r:id="rId13"/>
    <p:sldId id="375" r:id="rId14"/>
    <p:sldId id="376" r:id="rId15"/>
    <p:sldId id="378" r:id="rId16"/>
    <p:sldId id="379" r:id="rId17"/>
    <p:sldId id="377" r:id="rId18"/>
    <p:sldId id="380" r:id="rId19"/>
    <p:sldId id="381" r:id="rId20"/>
    <p:sldId id="382" r:id="rId21"/>
    <p:sldId id="30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5268" autoAdjust="0"/>
  </p:normalViewPr>
  <p:slideViewPr>
    <p:cSldViewPr snapToGrid="0">
      <p:cViewPr varScale="1">
        <p:scale>
          <a:sx n="67" d="100"/>
          <a:sy n="67" d="100"/>
        </p:scale>
        <p:origin x="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7E677-EDA9-4177-ABE4-466AF73B6F34}" type="datetimeFigureOut">
              <a:rPr lang="en-SG" smtClean="0"/>
              <a:t>26/1/2025</a:t>
            </a:fld>
            <a:endParaRPr lang="en-S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D25CC-712A-4CC4-A62A-496FC1F8E387}" type="slidenum">
              <a:rPr lang="en-SG" smtClean="0"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4302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Reference: https://www.dqindia.com/practical-limitations-artificial-intelligence-faces/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D25CC-712A-4CC4-A62A-496FC1F8E387}" type="slidenum">
              <a:rPr lang="en-SG" smtClean="0"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51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5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5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24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9887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2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6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09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42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6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4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6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3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9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0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8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19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2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MSIPCMContentMarking" descr="{&quot;HashCode&quot;:-574504238,&quot;Placement&quot;:&quot;Header&quot;,&quot;Top&quot;:0.0,&quot;Left&quot;:393.375916,&quot;SlideWidth&quot;:960,&quot;SlideHeight&quot;:540}">
            <a:extLst>
              <a:ext uri="{FF2B5EF4-FFF2-40B4-BE49-F238E27FC236}">
                <a16:creationId xmlns:a16="http://schemas.microsoft.com/office/drawing/2014/main" id="{B2D1EA6D-A66B-447D-A338-58710E250EE8}"/>
              </a:ext>
            </a:extLst>
          </p:cNvPr>
          <p:cNvSpPr txBox="1"/>
          <p:nvPr userDrawn="1"/>
        </p:nvSpPr>
        <p:spPr>
          <a:xfrm>
            <a:off x="4995874" y="0"/>
            <a:ext cx="220025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SG" sz="1000" dirty="0">
                <a:solidFill>
                  <a:srgbClr val="000000"/>
                </a:solidFill>
                <a:latin typeface="Calibri" panose="020F0502020204030204" pitchFamily="34" charset="0"/>
              </a:rPr>
              <a:t>OFFICIAL (CLOSED) \ NON-SENSITIVE</a:t>
            </a:r>
          </a:p>
        </p:txBody>
      </p:sp>
    </p:spTree>
    <p:extLst>
      <p:ext uri="{BB962C8B-B14F-4D97-AF65-F5344CB8AC3E}">
        <p14:creationId xmlns:p14="http://schemas.microsoft.com/office/powerpoint/2010/main" val="3885657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g0xu9DA4gDw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KW8Ndu7Mjw" TargetMode="External"/><Relationship Id="rId4" Type="http://schemas.openxmlformats.org/officeDocument/2006/relationships/hyperlink" Target="https://www.google.com/search?q=Ai+adventure+7+steps&amp;rlz=1C1GCEU_enSG925SG925&amp;oq=Ai+adventure+7+steps&amp;aqs=chrome..69i57.12777j0j4&amp;sourceid=chrome&amp;ie=UTF-8#kpvalbx=_yBiSYarpGZvb9QPot6HYCg3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982" y="3832304"/>
            <a:ext cx="2921257" cy="267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3389" y="1793446"/>
            <a:ext cx="9275193" cy="1422400"/>
          </a:xfrm>
        </p:spPr>
        <p:txBody>
          <a:bodyPr/>
          <a:lstStyle/>
          <a:p>
            <a:r>
              <a:rPr lang="en-SG" dirty="0"/>
              <a:t>C379 Emerging </a:t>
            </a:r>
            <a:r>
              <a:rPr lang="en-SG" dirty="0" err="1"/>
              <a:t>technologIES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3389" y="3332577"/>
            <a:ext cx="8790793" cy="119786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SG" sz="2600" dirty="0"/>
              <a:t>Lesson 15</a:t>
            </a:r>
            <a:r>
              <a:rPr lang="en-SG" sz="2600"/>
              <a:t>: Introduction to Machine Learning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144870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05BF-FADE-47DC-9E16-7808AF663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295246"/>
            <a:ext cx="9905998" cy="1478570"/>
          </a:xfrm>
        </p:spPr>
        <p:txBody>
          <a:bodyPr/>
          <a:lstStyle/>
          <a:p>
            <a:r>
              <a:rPr lang="en-GB" dirty="0"/>
              <a:t>Challenges &amp; Limitations to AI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539A0-312B-4016-91DC-3CE0D0452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472" y="1357745"/>
            <a:ext cx="10695709" cy="5394037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900" b="1" dirty="0"/>
              <a:t>Data </a:t>
            </a:r>
          </a:p>
          <a:p>
            <a:pPr marL="457200" lvl="1" indent="0">
              <a:buNone/>
            </a:pPr>
            <a:r>
              <a:rPr lang="en-US" sz="2600" dirty="0"/>
              <a:t>Since data is sourced from diverse sources, it is unstructured and requires technological processes and significant human effort to cleanse it.</a:t>
            </a: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900" b="1" dirty="0"/>
              <a:t>Increases Human Effort</a:t>
            </a:r>
          </a:p>
          <a:p>
            <a:pPr marL="457200" lvl="1" indent="0">
              <a:buNone/>
            </a:pPr>
            <a:r>
              <a:rPr lang="en-US" sz="2600" dirty="0"/>
              <a:t>Not only cleansing data, but also labeling it with the appropriate parameters so that machines can learn correctly, involve significant human effort.</a:t>
            </a: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900" b="1" dirty="0"/>
              <a:t>Lacks Emotions</a:t>
            </a:r>
          </a:p>
          <a:p>
            <a:pPr marL="457200" lvl="1" indent="0">
              <a:buNone/>
            </a:pPr>
            <a:r>
              <a:rPr lang="en-US" sz="2600" dirty="0"/>
              <a:t>Unlike humans, machines lack emotional intelligence and cannot comprehend the feelings behind the spoken words/sentences. </a:t>
            </a: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900" b="1" dirty="0"/>
              <a:t>Requires Supervision</a:t>
            </a:r>
          </a:p>
          <a:p>
            <a:pPr marL="457200" lvl="1" indent="0">
              <a:buNone/>
            </a:pPr>
            <a:r>
              <a:rPr lang="en-US" sz="2600" dirty="0"/>
              <a:t>Machines can only do what they are programmed or ‘trained’ to do. They can crunch data in real-time, but they cannot make judgments that require empathy. Similarly machines lack original thinking and creativity.</a:t>
            </a:r>
            <a:endParaRPr lang="en-GB" sz="2600" dirty="0"/>
          </a:p>
          <a:p>
            <a:pPr marL="457200" indent="-457200">
              <a:buFont typeface="+mj-lt"/>
              <a:buAutoNum type="arabicPeriod"/>
            </a:pPr>
            <a:r>
              <a:rPr lang="en-GB" sz="2900" b="1" dirty="0"/>
              <a:t>High Costs</a:t>
            </a:r>
          </a:p>
          <a:p>
            <a:pPr marL="457200" lvl="1" indent="0">
              <a:buNone/>
            </a:pPr>
            <a:r>
              <a:rPr lang="en-US" sz="2600" dirty="0"/>
              <a:t>AI is a costly technology and requires significant investments to set up the infrastructure. The software needs regular updates and maintenance to adapt to the changing business dynamics.</a:t>
            </a:r>
            <a:endParaRPr lang="en-GB" sz="2600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630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E3F4-EEBA-4BD1-BAB5-9AA19501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C642-05E5-4445-9D67-1294E45D0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363" indent="-360363"/>
            <a:r>
              <a:rPr lang="en-GB" sz="2800" dirty="0"/>
              <a:t>Discuss within your team which challenges/limitations will likely to impact your C379 project (e.g. Washing Cycle Prediction)? </a:t>
            </a:r>
          </a:p>
          <a:p>
            <a:pPr marL="360363" indent="-360363"/>
            <a:r>
              <a:rPr lang="en-GB" sz="2800" dirty="0"/>
              <a:t>Why do you think so?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E4E76-AAD9-4280-9030-527849D6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483" y="3609746"/>
            <a:ext cx="3633407" cy="29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8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C8DF-4004-4F43-BDAE-4552C168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6001"/>
          </a:xfrm>
        </p:spPr>
        <p:txBody>
          <a:bodyPr/>
          <a:lstStyle/>
          <a:p>
            <a:r>
              <a:rPr lang="en-GB" dirty="0"/>
              <a:t>Toolkits Required for 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9308F-12DC-44EC-9900-565D393D9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4431" y="1993461"/>
            <a:ext cx="8217189" cy="4348974"/>
          </a:xfrm>
        </p:spPr>
        <p:txBody>
          <a:bodyPr>
            <a:normAutofit/>
          </a:bodyPr>
          <a:lstStyle/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Jupyter notebooks: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interactive coding and visualization of output</a:t>
            </a:r>
          </a:p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NumPy, SciPy, Pandas: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numerical computation</a:t>
            </a:r>
          </a:p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Matplotlib: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 data visualization</a:t>
            </a:r>
          </a:p>
          <a:p>
            <a:pPr marL="457200" lvl="0" indent="-457200">
              <a:spcAft>
                <a:spcPts val="2400"/>
              </a:spcAft>
              <a:buFont typeface="Arial" charset="0"/>
              <a:buChar char="•"/>
            </a:pPr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Scikit-learn: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machine learning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7CE72-5925-4780-833C-5D79A4A1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88" y="1556425"/>
            <a:ext cx="1216665" cy="140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56CB55-122C-4385-8604-618A83EDC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71" y="2891756"/>
            <a:ext cx="1390700" cy="13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49BE3-2900-44C5-8B49-CB886CE1C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38" y="4448246"/>
            <a:ext cx="1998731" cy="457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A5E1D-D9F5-4DA2-883D-F4302405E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14" y="5140228"/>
            <a:ext cx="1727978" cy="9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4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FC2C-E5A8-4F9C-8E8F-A3099174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6818"/>
          </a:xfrm>
        </p:spPr>
        <p:txBody>
          <a:bodyPr>
            <a:normAutofit/>
          </a:bodyPr>
          <a:lstStyle/>
          <a:p>
            <a:r>
              <a:rPr lang="en-GB" sz="4000" dirty="0"/>
              <a:t>Introduction to 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EAD9-41ED-4BF6-BA82-70F5321E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9345"/>
            <a:ext cx="9905999" cy="3981856"/>
          </a:xfrm>
        </p:spPr>
        <p:txBody>
          <a:bodyPr>
            <a:normAutofit/>
          </a:bodyPr>
          <a:lstStyle/>
          <a:p>
            <a:r>
              <a:rPr lang="en-US" dirty="0"/>
              <a:t>NumPy stands for Numerical Python</a:t>
            </a:r>
          </a:p>
          <a:p>
            <a:r>
              <a:rPr lang="en-US" dirty="0"/>
              <a:t>It is a Python library used for working with arrays (lists)</a:t>
            </a:r>
          </a:p>
          <a:p>
            <a:r>
              <a:rPr lang="en-US" dirty="0"/>
              <a:t>It also has functions for working in domain of linear algebra, Fourier transform, and matrices.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B0CD0-57BC-4765-A0FD-6BAA87A5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385" y="525294"/>
            <a:ext cx="1828800" cy="18288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4D073-BB1B-421E-A439-CD88BD494F45}"/>
              </a:ext>
            </a:extLst>
          </p:cNvPr>
          <p:cNvGrpSpPr/>
          <p:nvPr/>
        </p:nvGrpSpPr>
        <p:grpSpPr>
          <a:xfrm>
            <a:off x="3744015" y="3819416"/>
            <a:ext cx="5226085" cy="2578142"/>
            <a:chOff x="3481368" y="3661340"/>
            <a:chExt cx="5226085" cy="25781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672422-1DED-4CA1-A350-EEA37FEE8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1368" y="3661340"/>
              <a:ext cx="5226085" cy="20431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FE23B6-C8D8-4EC5-8257-0A7D2FCE1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1368" y="5714214"/>
              <a:ext cx="5226085" cy="525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49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FC2C-E5A8-4F9C-8E8F-A3099174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22982"/>
          </a:xfrm>
        </p:spPr>
        <p:txBody>
          <a:bodyPr>
            <a:normAutofit/>
          </a:bodyPr>
          <a:lstStyle/>
          <a:p>
            <a:r>
              <a:rPr lang="en-GB" sz="4000" dirty="0"/>
              <a:t>Introduction to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EAD9-41ED-4BF6-BA82-70F5321E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42809"/>
            <a:ext cx="6708808" cy="4108316"/>
          </a:xfrm>
        </p:spPr>
        <p:txBody>
          <a:bodyPr/>
          <a:lstStyle/>
          <a:p>
            <a:pPr marL="457200" lvl="0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Library for computation with tabular data</a:t>
            </a:r>
          </a:p>
          <a:p>
            <a:pPr marL="457200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Mixed types of data allowed in a single table</a:t>
            </a:r>
          </a:p>
          <a:p>
            <a:pPr marL="457200" lvl="0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Columns and rows of data can be named</a:t>
            </a:r>
          </a:p>
          <a:p>
            <a:pPr marL="457200" lvl="0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Advanced data aggregation and statistical functions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AC234-799A-47DF-B073-5F7FEEACD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266"/>
          <a:stretch/>
        </p:blipFill>
        <p:spPr>
          <a:xfrm>
            <a:off x="7943467" y="1841500"/>
            <a:ext cx="3103944" cy="158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0A1565-98F3-4017-8A0D-AF1399AA5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20" t="6755" r="1848" b="5022"/>
          <a:stretch/>
        </p:blipFill>
        <p:spPr>
          <a:xfrm>
            <a:off x="7995554" y="3635393"/>
            <a:ext cx="3246877" cy="10943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154A9-DA31-4400-88A9-CA480756A217}"/>
              </a:ext>
            </a:extLst>
          </p:cNvPr>
          <p:cNvSpPr/>
          <p:nvPr/>
        </p:nvSpPr>
        <p:spPr>
          <a:xfrm>
            <a:off x="7943467" y="4850009"/>
            <a:ext cx="335104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Source: http://pandas.pydata.org/</a:t>
            </a:r>
          </a:p>
        </p:txBody>
      </p:sp>
    </p:spTree>
    <p:extLst>
      <p:ext uri="{BB962C8B-B14F-4D97-AF65-F5344CB8AC3E}">
        <p14:creationId xmlns:p14="http://schemas.microsoft.com/office/powerpoint/2010/main" val="83203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60C0-6546-448F-816B-14273E2A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3550"/>
          </a:xfrm>
        </p:spPr>
        <p:txBody>
          <a:bodyPr>
            <a:normAutofit/>
          </a:bodyPr>
          <a:lstStyle/>
          <a:p>
            <a:r>
              <a:rPr lang="en-GB" sz="4000" dirty="0"/>
              <a:t>Introduction to Pandas</a:t>
            </a:r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C92C9F7F-F5BE-457D-970F-95F6618BC882}"/>
              </a:ext>
            </a:extLst>
          </p:cNvPr>
          <p:cNvSpPr/>
          <p:nvPr/>
        </p:nvSpPr>
        <p:spPr>
          <a:xfrm>
            <a:off x="2730698" y="3378481"/>
            <a:ext cx="2513201" cy="11640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Vector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(1 Dimension)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DEDCD480-5B16-4445-AD49-E4512585D1AB}"/>
              </a:ext>
            </a:extLst>
          </p:cNvPr>
          <p:cNvSpPr/>
          <p:nvPr/>
        </p:nvSpPr>
        <p:spPr>
          <a:xfrm>
            <a:off x="2730698" y="4737734"/>
            <a:ext cx="2513201" cy="11640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Array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(2 Dimensions)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FF7B3-E319-4297-815A-D9EE0A98666C}"/>
              </a:ext>
            </a:extLst>
          </p:cNvPr>
          <p:cNvSpPr/>
          <p:nvPr/>
        </p:nvSpPr>
        <p:spPr>
          <a:xfrm>
            <a:off x="2309369" y="1994309"/>
            <a:ext cx="684064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Basic data structures</a:t>
            </a:r>
            <a:endParaRPr lang="en-US" sz="2400" dirty="0">
              <a:latin typeface="Courier" charset="0"/>
              <a:ea typeface=""/>
              <a:cs typeface=""/>
            </a:endParaRP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7A1D6913-E845-4EDA-9B3A-B842077AE2B7}"/>
              </a:ext>
            </a:extLst>
          </p:cNvPr>
          <p:cNvSpPr/>
          <p:nvPr/>
        </p:nvSpPr>
        <p:spPr>
          <a:xfrm>
            <a:off x="6310071" y="3378481"/>
            <a:ext cx="2255631" cy="11640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Series</a:t>
            </a: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A00F51AA-CB25-4960-A894-FE16C28F6996}"/>
              </a:ext>
            </a:extLst>
          </p:cNvPr>
          <p:cNvSpPr/>
          <p:nvPr/>
        </p:nvSpPr>
        <p:spPr>
          <a:xfrm>
            <a:off x="6310071" y="4737734"/>
            <a:ext cx="2255631" cy="11640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DataFrame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0AD0AFB7-43A2-48B4-9937-3F838012BD4C}"/>
              </a:ext>
            </a:extLst>
          </p:cNvPr>
          <p:cNvSpPr/>
          <p:nvPr/>
        </p:nvSpPr>
        <p:spPr>
          <a:xfrm>
            <a:off x="2730698" y="2609408"/>
            <a:ext cx="2513201" cy="683036"/>
          </a:xfrm>
          <a:prstGeom prst="roundRect">
            <a:avLst/>
          </a:prstGeom>
          <a:solidFill>
            <a:srgbClr val="005493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Type</a:t>
            </a:r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FCC4BE07-ECF1-4666-9DFB-44A57A8B5533}"/>
              </a:ext>
            </a:extLst>
          </p:cNvPr>
          <p:cNvSpPr/>
          <p:nvPr/>
        </p:nvSpPr>
        <p:spPr>
          <a:xfrm>
            <a:off x="6181285" y="2609408"/>
            <a:ext cx="2513201" cy="683036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Pandas Name</a:t>
            </a:r>
          </a:p>
        </p:txBody>
      </p:sp>
      <p:sp>
        <p:nvSpPr>
          <p:cNvPr id="11" name="Right Arrow 2">
            <a:extLst>
              <a:ext uri="{FF2B5EF4-FFF2-40B4-BE49-F238E27FC236}">
                <a16:creationId xmlns:a16="http://schemas.microsoft.com/office/drawing/2014/main" id="{CC1CB0D7-FF8D-4BA0-B060-8BAF0EBA40F0}"/>
              </a:ext>
            </a:extLst>
          </p:cNvPr>
          <p:cNvSpPr/>
          <p:nvPr/>
        </p:nvSpPr>
        <p:spPr>
          <a:xfrm>
            <a:off x="5493120" y="3630616"/>
            <a:ext cx="688165" cy="659757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Arrow 14">
            <a:extLst>
              <a:ext uri="{FF2B5EF4-FFF2-40B4-BE49-F238E27FC236}">
                <a16:creationId xmlns:a16="http://schemas.microsoft.com/office/drawing/2014/main" id="{9E9369B6-A315-40AF-98FD-CE68C76E3A6C}"/>
              </a:ext>
            </a:extLst>
          </p:cNvPr>
          <p:cNvSpPr/>
          <p:nvPr/>
        </p:nvSpPr>
        <p:spPr>
          <a:xfrm>
            <a:off x="5493120" y="4989869"/>
            <a:ext cx="688165" cy="659757"/>
          </a:xfrm>
          <a:prstGeom prst="right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7A9E55-9816-49FC-88AD-3AF68D05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439" y="688287"/>
            <a:ext cx="319584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3AA0CE-6543-4EBA-A239-909C7444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248" y="698182"/>
            <a:ext cx="3195841" cy="106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060C0-6546-448F-816B-14273E2A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3550"/>
          </a:xfrm>
        </p:spPr>
        <p:txBody>
          <a:bodyPr>
            <a:normAutofit/>
          </a:bodyPr>
          <a:lstStyle/>
          <a:p>
            <a:r>
              <a:rPr lang="en-GB" sz="4000" dirty="0"/>
              <a:t>Introduction to Pandas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5C021606-C4AF-48BA-9E28-5CA70FFAEC5B}"/>
              </a:ext>
            </a:extLst>
          </p:cNvPr>
          <p:cNvSpPr txBox="1"/>
          <p:nvPr/>
        </p:nvSpPr>
        <p:spPr>
          <a:xfrm>
            <a:off x="1552775" y="1885929"/>
            <a:ext cx="843782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Pandas DataFrame Creation and Methods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20F972-4F59-460A-9AF8-C86C1284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14" y="3584872"/>
            <a:ext cx="2562469" cy="2476697"/>
          </a:xfrm>
          <a:prstGeom prst="rect">
            <a:avLst/>
          </a:prstGeom>
        </p:spPr>
      </p:pic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DC4EC192-CDAC-43C9-AB9F-A5CD9D2B870D}"/>
              </a:ext>
            </a:extLst>
          </p:cNvPr>
          <p:cNvSpPr/>
          <p:nvPr/>
        </p:nvSpPr>
        <p:spPr>
          <a:xfrm>
            <a:off x="1481299" y="2929633"/>
            <a:ext cx="4962742" cy="333745"/>
          </a:xfrm>
          <a:prstGeom prst="roundRect">
            <a:avLst>
              <a:gd name="adj" fmla="val 21807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A8F7F-B12D-4BC7-B529-6CEA6A4637E6}"/>
              </a:ext>
            </a:extLst>
          </p:cNvPr>
          <p:cNvSpPr/>
          <p:nvPr/>
        </p:nvSpPr>
        <p:spPr>
          <a:xfrm>
            <a:off x="1481299" y="3415596"/>
            <a:ext cx="5042562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>
                <a:solidFill>
                  <a:srgbClr val="4F9192"/>
                </a:solidFill>
                <a:latin typeface="Courier" charset="0"/>
              </a:rPr>
              <a:t># Add column names to dataframe</a:t>
            </a:r>
            <a:endParaRPr lang="en-US" sz="1400" dirty="0">
              <a:solidFill>
                <a:srgbClr val="4F9192"/>
              </a:solidFill>
              <a:latin typeface="Courier" charset="0"/>
            </a:endParaRPr>
          </a:p>
          <a:p>
            <a:r>
              <a:rPr lang="en-US" sz="1400" dirty="0">
                <a:latin typeface="Courier" charset="0"/>
              </a:rPr>
              <a:t>activity_df 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</a:t>
            </a:r>
            <a:r>
              <a:rPr lang="en-US" sz="1400" dirty="0">
                <a:latin typeface="Courier" charset="0"/>
              </a:rPr>
              <a:t> pd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.</a:t>
            </a:r>
            <a:r>
              <a:rPr lang="en-US" sz="1400" dirty="0">
                <a:latin typeface="Courier" charset="0"/>
              </a:rPr>
              <a:t>DataFrame(joined_data,</a:t>
            </a:r>
          </a:p>
          <a:p>
            <a:r>
              <a:rPr lang="en-US" sz="1400" dirty="0">
                <a:latin typeface="Courier" charset="0"/>
              </a:rPr>
              <a:t>  index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</a:t>
            </a:r>
            <a:r>
              <a:rPr lang="en-US" sz="1400" dirty="0">
                <a:latin typeface="Courier" charset="0"/>
              </a:rPr>
              <a:t>pd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.</a:t>
            </a:r>
            <a:r>
              <a:rPr lang="en-US" sz="1400" dirty="0">
                <a:latin typeface="Courier" charset="0"/>
              </a:rPr>
              <a:t>date_range(</a:t>
            </a:r>
            <a:r>
              <a:rPr lang="en-US" sz="1400" dirty="0">
                <a:solidFill>
                  <a:srgbClr val="C8352B"/>
                </a:solidFill>
                <a:latin typeface="Courier" charset="0"/>
              </a:rPr>
              <a:t>'20150329’</a:t>
            </a:r>
            <a:r>
              <a:rPr lang="en-US" sz="1400" dirty="0">
                <a:latin typeface="Courier" charset="0"/>
              </a:rPr>
              <a:t>, periods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=6</a:t>
            </a:r>
            <a:r>
              <a:rPr lang="en-US" sz="1400" dirty="0">
                <a:latin typeface="Courier" charset="0"/>
              </a:rPr>
              <a:t>),</a:t>
            </a:r>
          </a:p>
          <a:p>
            <a:r>
              <a:rPr lang="en-US" sz="1400" dirty="0">
                <a:latin typeface="Courier" charset="0"/>
              </a:rPr>
              <a:t>              columns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</a:t>
            </a:r>
            <a:r>
              <a:rPr lang="en-US" sz="1400" dirty="0">
                <a:latin typeface="Courier" charset="0"/>
              </a:rPr>
              <a:t>[</a:t>
            </a:r>
            <a:r>
              <a:rPr lang="en-US" sz="1400" dirty="0">
                <a:solidFill>
                  <a:srgbClr val="C8352B"/>
                </a:solidFill>
                <a:latin typeface="Courier" charset="0"/>
              </a:rPr>
              <a:t>'Walking'</a:t>
            </a:r>
            <a:r>
              <a:rPr lang="en-US" sz="1400" dirty="0">
                <a:latin typeface="Courier" charset="0"/>
              </a:rPr>
              <a:t>,</a:t>
            </a:r>
            <a:r>
              <a:rPr lang="en-US" sz="1400" dirty="0">
                <a:solidFill>
                  <a:srgbClr val="C8352B"/>
                </a:solidFill>
                <a:latin typeface="Courier" charset="0"/>
              </a:rPr>
              <a:t>'Cycling'</a:t>
            </a:r>
            <a:r>
              <a:rPr lang="en-US" sz="1400" dirty="0">
                <a:latin typeface="Courier" charset="0"/>
              </a:rPr>
              <a:t>])</a:t>
            </a:r>
          </a:p>
          <a:p>
            <a:endParaRPr lang="en-US" sz="1400" dirty="0">
              <a:latin typeface="Courier" charset="0"/>
            </a:endParaRPr>
          </a:p>
          <a:p>
            <a:r>
              <a:rPr lang="en-US" sz="1400" b="1" dirty="0">
                <a:solidFill>
                  <a:srgbClr val="008F00"/>
                </a:solidFill>
                <a:latin typeface="Courier" charset="0"/>
                <a:ea typeface=""/>
                <a:cs typeface=""/>
              </a:rPr>
              <a:t>print</a:t>
            </a:r>
            <a:r>
              <a:rPr lang="en-US" sz="1400" dirty="0">
                <a:solidFill>
                  <a:srgbClr val="212121"/>
                </a:solidFill>
                <a:latin typeface="Courier" charset="0"/>
                <a:ea typeface=""/>
                <a:cs typeface=""/>
              </a:rPr>
              <a:t>(</a:t>
            </a:r>
            <a:r>
              <a:rPr lang="en-US" sz="1400" dirty="0">
                <a:latin typeface="Courier" charset="0"/>
              </a:rPr>
              <a:t>activity_df)</a:t>
            </a:r>
          </a:p>
        </p:txBody>
      </p:sp>
      <p:sp>
        <p:nvSpPr>
          <p:cNvPr id="17" name="Rounded Rectangle 11">
            <a:extLst>
              <a:ext uri="{FF2B5EF4-FFF2-40B4-BE49-F238E27FC236}">
                <a16:creationId xmlns:a16="http://schemas.microsoft.com/office/drawing/2014/main" id="{1A2A0F6E-1444-467E-B1FA-4F2670AF701D}"/>
              </a:ext>
            </a:extLst>
          </p:cNvPr>
          <p:cNvSpPr/>
          <p:nvPr/>
        </p:nvSpPr>
        <p:spPr>
          <a:xfrm>
            <a:off x="6699611" y="2929633"/>
            <a:ext cx="3427430" cy="333745"/>
          </a:xfrm>
          <a:prstGeom prst="roundRect">
            <a:avLst>
              <a:gd name="adj" fmla="val 21807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6AC4D9-4061-4A15-BBCC-2A8E4154A89C}"/>
              </a:ext>
            </a:extLst>
          </p:cNvPr>
          <p:cNvSpPr/>
          <p:nvPr/>
        </p:nvSpPr>
        <p:spPr>
          <a:xfrm>
            <a:off x="2351366" y="2373764"/>
            <a:ext cx="684064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Labeled columns and an index can be added</a:t>
            </a:r>
            <a:endParaRPr lang="en-US" sz="2000" dirty="0">
              <a:solidFill>
                <a:srgbClr val="212121"/>
              </a:solidFill>
              <a:latin typeface="Courier" charset="0"/>
              <a:ea typeface=""/>
              <a:cs typeface="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F51F93-C4A7-4E88-A15A-AC98CF7B27B1}"/>
              </a:ext>
            </a:extLst>
          </p:cNvPr>
          <p:cNvSpPr/>
          <p:nvPr/>
        </p:nvSpPr>
        <p:spPr>
          <a:xfrm>
            <a:off x="6699611" y="3584873"/>
            <a:ext cx="329741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57200" algn="l"/>
              </a:tabLst>
            </a:pPr>
            <a:r>
              <a:rPr lang="en-US" sz="1400" dirty="0">
                <a:latin typeface="Courier" charset="0"/>
              </a:rPr>
              <a:t>&gt;&gt;&gt;</a:t>
            </a:r>
            <a:endParaRPr lang="en-US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3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FC2C-E5A8-4F9C-8E8F-A3099174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6818"/>
          </a:xfrm>
        </p:spPr>
        <p:txBody>
          <a:bodyPr>
            <a:normAutofit/>
          </a:bodyPr>
          <a:lstStyle/>
          <a:p>
            <a:r>
              <a:rPr lang="en-GB" sz="4000" dirty="0"/>
              <a:t>Data Visualisation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EAD9-41ED-4BF6-BA82-70F5321E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82885"/>
            <a:ext cx="9905999" cy="4108316"/>
          </a:xfrm>
        </p:spPr>
        <p:txBody>
          <a:bodyPr/>
          <a:lstStyle/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Matplotlib is the main library to create plots and graphs. 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It has a lot of features and tweaks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EC642-6657-48A5-8C62-273922E8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953" y="734050"/>
            <a:ext cx="2904426" cy="665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AB36E-EF8D-45C7-A647-195A5B435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23" y="3238446"/>
            <a:ext cx="2792101" cy="2792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E5FB7-96AB-4FB0-AA28-E8DDCF013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117" y="3238446"/>
            <a:ext cx="3001036" cy="3001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1DB72-AA23-489F-92E0-BF2965E3C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97" y="3195962"/>
            <a:ext cx="2877067" cy="28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01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FC2C-E5A8-4F9C-8E8F-A3099174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6818"/>
          </a:xfrm>
        </p:spPr>
        <p:txBody>
          <a:bodyPr>
            <a:normAutofit/>
          </a:bodyPr>
          <a:lstStyle/>
          <a:p>
            <a:r>
              <a:rPr lang="en-GB" sz="4000" dirty="0"/>
              <a:t>Data Visualisation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EC642-6657-48A5-8C62-273922E8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319" y="695478"/>
            <a:ext cx="2904426" cy="665498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E15778D0-7C31-4419-AD37-D4348C8BCBB5}"/>
              </a:ext>
            </a:extLst>
          </p:cNvPr>
          <p:cNvSpPr txBox="1"/>
          <p:nvPr/>
        </p:nvSpPr>
        <p:spPr>
          <a:xfrm>
            <a:off x="1708542" y="1704068"/>
            <a:ext cx="843782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Basic Scatter Plots with Matplotlib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E19C85-12CB-41D5-B353-7E442BE3637C}"/>
              </a:ext>
            </a:extLst>
          </p:cNvPr>
          <p:cNvSpPr/>
          <p:nvPr/>
        </p:nvSpPr>
        <p:spPr>
          <a:xfrm>
            <a:off x="2507133" y="2208622"/>
            <a:ext cx="684064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Multiple layers of data can also be added</a:t>
            </a:r>
            <a:endParaRPr lang="en-US" sz="2400" dirty="0">
              <a:solidFill>
                <a:srgbClr val="212121"/>
              </a:solidFill>
              <a:latin typeface="Courier" charset="0"/>
              <a:ea typeface=""/>
              <a:cs typeface=""/>
            </a:endParaRP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2046CAFB-13B8-4957-BAE5-575C56A1F2A3}"/>
              </a:ext>
            </a:extLst>
          </p:cNvPr>
          <p:cNvSpPr/>
          <p:nvPr/>
        </p:nvSpPr>
        <p:spPr>
          <a:xfrm>
            <a:off x="1637066" y="2747772"/>
            <a:ext cx="4481273" cy="333745"/>
          </a:xfrm>
          <a:prstGeom prst="roundRect">
            <a:avLst>
              <a:gd name="adj" fmla="val 21807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Code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5ADA22-E633-4D98-B90F-14CB8A11D9E7}"/>
              </a:ext>
            </a:extLst>
          </p:cNvPr>
          <p:cNvSpPr/>
          <p:nvPr/>
        </p:nvSpPr>
        <p:spPr>
          <a:xfrm>
            <a:off x="1637066" y="3233735"/>
            <a:ext cx="4553349" cy="24622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ourier" charset="0"/>
              </a:rPr>
              <a:t>plt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.</a:t>
            </a:r>
            <a:r>
              <a:rPr lang="en-US" sz="1400" dirty="0">
                <a:latin typeface="Courier" charset="0"/>
              </a:rPr>
              <a:t>plot(data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.</a:t>
            </a:r>
            <a:r>
              <a:rPr lang="en-US" sz="1400" dirty="0">
                <a:latin typeface="Courier" charset="0"/>
              </a:rPr>
              <a:t>sepal_length, 	 	 data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.</a:t>
            </a:r>
            <a:r>
              <a:rPr lang="en-US" sz="1400" dirty="0">
                <a:latin typeface="Courier" charset="0"/>
              </a:rPr>
              <a:t>sepal_width, </a:t>
            </a:r>
          </a:p>
          <a:p>
            <a:r>
              <a:rPr lang="en-US" sz="1400" dirty="0">
                <a:latin typeface="Courier" charset="0"/>
              </a:rPr>
              <a:t>	 ls 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charset="0"/>
              </a:rPr>
              <a:t>''</a:t>
            </a:r>
            <a:r>
              <a:rPr lang="en-US" sz="1400" dirty="0">
                <a:latin typeface="Courier" charset="0"/>
              </a:rPr>
              <a:t>, marker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charset="0"/>
              </a:rPr>
              <a:t>'o'</a:t>
            </a:r>
            <a:r>
              <a:rPr lang="en-US" sz="1400" dirty="0">
                <a:latin typeface="Courier" charset="0"/>
              </a:rPr>
              <a:t>,</a:t>
            </a:r>
          </a:p>
          <a:p>
            <a:r>
              <a:rPr lang="en-US" sz="1400" dirty="0">
                <a:latin typeface="Courier" charset="0"/>
              </a:rPr>
              <a:t>	 label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charset="0"/>
              </a:rPr>
              <a:t>'sepal'</a:t>
            </a:r>
            <a:r>
              <a:rPr lang="en-US" sz="1400" dirty="0">
                <a:latin typeface="Courier" charset="0"/>
              </a:rPr>
              <a:t>)</a:t>
            </a:r>
          </a:p>
          <a:p>
            <a:endParaRPr lang="en-US" sz="1400" dirty="0">
              <a:latin typeface="Courier" charset="0"/>
            </a:endParaRPr>
          </a:p>
          <a:p>
            <a:r>
              <a:rPr lang="en-US" sz="1400" dirty="0">
                <a:latin typeface="Courier" charset="0"/>
              </a:rPr>
              <a:t>plt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.</a:t>
            </a:r>
            <a:r>
              <a:rPr lang="en-US" sz="1400" dirty="0">
                <a:latin typeface="Courier" charset="0"/>
              </a:rPr>
              <a:t>plot(data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.</a:t>
            </a:r>
            <a:r>
              <a:rPr lang="en-US" sz="1400" dirty="0">
                <a:latin typeface="Courier" charset="0"/>
              </a:rPr>
              <a:t>petal_length, </a:t>
            </a:r>
          </a:p>
          <a:p>
            <a:r>
              <a:rPr lang="en-US" sz="1400" dirty="0">
                <a:latin typeface="Courier" charset="0"/>
              </a:rPr>
              <a:t>	 data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.</a:t>
            </a:r>
            <a:r>
              <a:rPr lang="en-US" sz="1400" dirty="0">
                <a:latin typeface="Courier" charset="0"/>
              </a:rPr>
              <a:t>petal_width, </a:t>
            </a:r>
          </a:p>
          <a:p>
            <a:r>
              <a:rPr lang="en-US" sz="1400" dirty="0">
                <a:latin typeface="Courier" charset="0"/>
              </a:rPr>
              <a:t>          ls 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charset="0"/>
              </a:rPr>
              <a:t>''</a:t>
            </a:r>
            <a:r>
              <a:rPr lang="en-US" sz="1400" dirty="0">
                <a:latin typeface="Courier" charset="0"/>
              </a:rPr>
              <a:t>, marker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charset="0"/>
              </a:rPr>
              <a:t>'o'</a:t>
            </a:r>
            <a:r>
              <a:rPr lang="en-US" sz="1400" dirty="0">
                <a:latin typeface="Courier" charset="0"/>
              </a:rPr>
              <a:t>,</a:t>
            </a:r>
          </a:p>
          <a:p>
            <a:r>
              <a:rPr lang="en-US" sz="1400" dirty="0">
                <a:latin typeface="Courier" charset="0"/>
              </a:rPr>
              <a:t>	 label</a:t>
            </a:r>
            <a:r>
              <a:rPr lang="en-US" sz="1400" dirty="0">
                <a:solidFill>
                  <a:srgbClr val="797979"/>
                </a:solidFill>
                <a:latin typeface="Courier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charset="0"/>
              </a:rPr>
              <a:t>'petal’</a:t>
            </a:r>
            <a:r>
              <a:rPr lang="en-US" sz="1400" dirty="0">
                <a:latin typeface="Courier" charset="0"/>
              </a:rPr>
              <a:t>)</a:t>
            </a:r>
          </a:p>
          <a:p>
            <a:endParaRPr lang="en-US" sz="1400" dirty="0">
              <a:effectLst/>
              <a:latin typeface="Courier" charset="0"/>
            </a:endParaRPr>
          </a:p>
          <a:p>
            <a:r>
              <a:rPr lang="en-US" sz="1400" dirty="0">
                <a:latin typeface="Courier" charset="0"/>
              </a:rPr>
              <a:t>plt.legend()</a:t>
            </a:r>
            <a:endParaRPr lang="en-US" sz="1400" dirty="0">
              <a:effectLst/>
              <a:latin typeface="Courier" charset="0"/>
            </a:endParaRPr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BFE00C6A-808E-44E7-8717-B3E16761E20F}"/>
              </a:ext>
            </a:extLst>
          </p:cNvPr>
          <p:cNvSpPr/>
          <p:nvPr/>
        </p:nvSpPr>
        <p:spPr>
          <a:xfrm>
            <a:off x="6331395" y="2747772"/>
            <a:ext cx="3814975" cy="333745"/>
          </a:xfrm>
          <a:prstGeom prst="roundRect">
            <a:avLst>
              <a:gd name="adj" fmla="val 21807"/>
            </a:avLst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Output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3B9E3B-B3A5-4FCE-9443-2D0DBA673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5" y="3081517"/>
            <a:ext cx="3007574" cy="30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67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64B8-1EBF-1F08-D558-0E34F407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Google </a:t>
            </a:r>
            <a:r>
              <a:rPr lang="en-GB" dirty="0" err="1"/>
              <a:t>CoLab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405CF-6D7C-6129-A69B-5D252050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Google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Colab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, short for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Colaboratory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, is a free cloud-based platform provided by Google that allows users to write and execute Python code collaboratively in a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Jupyter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 Notebook environment. </a:t>
            </a:r>
          </a:p>
          <a:p>
            <a:r>
              <a:rPr lang="en-US" i="0" dirty="0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Google Collaboratory notebook, is 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designed to facilitate machine learning (ML) and data science tasks by providing a virtual environment, Google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colab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anose="00000500000000000000" pitchFamily="2" charset="0"/>
              </a:rPr>
              <a:t> python with access to free GPU resources.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40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00BD-7861-42E1-B5B1-AA1D25EC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96370"/>
          </a:xfrm>
        </p:spPr>
        <p:txBody>
          <a:bodyPr/>
          <a:lstStyle/>
          <a:p>
            <a:r>
              <a:rPr lang="en-GB" dirty="0"/>
              <a:t>L15 Learning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D0102-DE83-46DB-9142-C0182E12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191" y="4484450"/>
            <a:ext cx="2870809" cy="225806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6DA0C9-FF8D-4F16-8C9B-8A86982EF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315" y="1714888"/>
            <a:ext cx="10541506" cy="3151762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fundamental concepts of machine learning, including supervised, unsupervised, and reinforcement learning.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Explain the difference between classification, regression, and clustering problems.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workflow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of Machine Learning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Identify the challenges and limitations of AI</a:t>
            </a:r>
          </a:p>
        </p:txBody>
      </p:sp>
    </p:spTree>
    <p:extLst>
      <p:ext uri="{BB962C8B-B14F-4D97-AF65-F5344CB8AC3E}">
        <p14:creationId xmlns:p14="http://schemas.microsoft.com/office/powerpoint/2010/main" val="3942911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19DB-A1D2-1010-429E-87B68857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CoLab</a:t>
            </a:r>
            <a:r>
              <a:rPr lang="en-GB" dirty="0"/>
              <a:t> Tutorial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0C342E05-4C24-F222-0B35-6AF9047D5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5405" y="1758609"/>
            <a:ext cx="7908670" cy="448087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27ACC-4A9E-C641-4D0A-0AFCA8AE2EB1}"/>
              </a:ext>
            </a:extLst>
          </p:cNvPr>
          <p:cNvSpPr txBox="1"/>
          <p:nvPr/>
        </p:nvSpPr>
        <p:spPr>
          <a:xfrm>
            <a:off x="1835405" y="6239482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https://www.youtube.com/watch?v=g0xu9DA4gDw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824B2-57E2-194C-9E35-D8573CF1EBC1}"/>
              </a:ext>
            </a:extLst>
          </p:cNvPr>
          <p:cNvSpPr txBox="1"/>
          <p:nvPr/>
        </p:nvSpPr>
        <p:spPr>
          <a:xfrm>
            <a:off x="8277225" y="6239482"/>
            <a:ext cx="1733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Duration: 12:33</a:t>
            </a:r>
          </a:p>
        </p:txBody>
      </p:sp>
    </p:spTree>
    <p:extLst>
      <p:ext uri="{BB962C8B-B14F-4D97-AF65-F5344CB8AC3E}">
        <p14:creationId xmlns:p14="http://schemas.microsoft.com/office/powerpoint/2010/main" val="2754664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06" name="Rectangle 219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7" name="Group 221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08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9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0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1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6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1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3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3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4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5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6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7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8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9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0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1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2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3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2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3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4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5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6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7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8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9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4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5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6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7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8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9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0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1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2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3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6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7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4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5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0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544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5B18EDF-9866-4F13-933D-58D3991C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Getting you Familiar with A Data Science Stack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217EB9-15EB-4BD8-B42B-7C58D873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0634" y="3602038"/>
            <a:ext cx="5016053" cy="2396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Lab 15-1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Complete the lab materials for NumPy &amp; Matplotlib </a:t>
            </a:r>
          </a:p>
        </p:txBody>
      </p:sp>
      <p:sp useBgFill="1">
        <p:nvSpPr>
          <p:cNvPr id="545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0" name="Picture 469">
            <a:extLst>
              <a:ext uri="{FF2B5EF4-FFF2-40B4-BE49-F238E27FC236}">
                <a16:creationId xmlns:a16="http://schemas.microsoft.com/office/drawing/2014/main" id="{3BF327EE-811B-4B5D-8915-5A77E58CF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3" r="8879" b="3"/>
          <a:stretch/>
        </p:blipFill>
        <p:spPr>
          <a:xfrm>
            <a:off x="1173672" y="1141368"/>
            <a:ext cx="453693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0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1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2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3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4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5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6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8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9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0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1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2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3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4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5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6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8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9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0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1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2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3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1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1351B104-9B78-4A2B-B970-FA8ABE1CE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37" name="Rectangle 336">
              <a:extLst>
                <a:ext uri="{FF2B5EF4-FFF2-40B4-BE49-F238E27FC236}">
                  <a16:creationId xmlns:a16="http://schemas.microsoft.com/office/drawing/2014/main" id="{3A130E84-D02F-40FB-9BEB-520239271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8" name="Picture 2">
              <a:extLst>
                <a:ext uri="{FF2B5EF4-FFF2-40B4-BE49-F238E27FC236}">
                  <a16:creationId xmlns:a16="http://schemas.microsoft.com/office/drawing/2014/main" id="{5E142BFD-7D75-4518-BBDF-27C00AB4B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FBA3259-3BFA-42C5-89DA-428D7D85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DCA1B-1CA6-460E-8827-9EC65A5EB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5702" y="3602038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34A9A-D724-4635-A25E-8777F8CDEA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340" name="Group 339">
            <a:extLst>
              <a:ext uri="{FF2B5EF4-FFF2-40B4-BE49-F238E27FC236}">
                <a16:creationId xmlns:a16="http://schemas.microsoft.com/office/drawing/2014/main" id="{D4116A08-770E-4DC3-AAB6-E3E8E6CEC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41" name="Rectangle 5">
              <a:extLst>
                <a:ext uri="{FF2B5EF4-FFF2-40B4-BE49-F238E27FC236}">
                  <a16:creationId xmlns:a16="http://schemas.microsoft.com/office/drawing/2014/main" id="{6ADECFB2-F615-49A9-A242-A3D04CA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2" name="Freeform 6">
              <a:extLst>
                <a:ext uri="{FF2B5EF4-FFF2-40B4-BE49-F238E27FC236}">
                  <a16:creationId xmlns:a16="http://schemas.microsoft.com/office/drawing/2014/main" id="{8E1F3AC6-5FF1-401B-91E4-180D1D356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3" name="Freeform 7">
              <a:extLst>
                <a:ext uri="{FF2B5EF4-FFF2-40B4-BE49-F238E27FC236}">
                  <a16:creationId xmlns:a16="http://schemas.microsoft.com/office/drawing/2014/main" id="{72BC7A9D-387B-4877-B8E6-E8ABA6B26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4" name="Rectangle 8">
              <a:extLst>
                <a:ext uri="{FF2B5EF4-FFF2-40B4-BE49-F238E27FC236}">
                  <a16:creationId xmlns:a16="http://schemas.microsoft.com/office/drawing/2014/main" id="{9114560A-27D6-469D-992E-33A55B40B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5" name="Freeform 9">
              <a:extLst>
                <a:ext uri="{FF2B5EF4-FFF2-40B4-BE49-F238E27FC236}">
                  <a16:creationId xmlns:a16="http://schemas.microsoft.com/office/drawing/2014/main" id="{CBF136EF-7DC2-47D2-974C-70044B5E9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6" name="Freeform 10">
              <a:extLst>
                <a:ext uri="{FF2B5EF4-FFF2-40B4-BE49-F238E27FC236}">
                  <a16:creationId xmlns:a16="http://schemas.microsoft.com/office/drawing/2014/main" id="{6B03084D-F566-41C4-BE37-870FB5A0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7" name="Freeform 11">
              <a:extLst>
                <a:ext uri="{FF2B5EF4-FFF2-40B4-BE49-F238E27FC236}">
                  <a16:creationId xmlns:a16="http://schemas.microsoft.com/office/drawing/2014/main" id="{049DC21B-8236-4901-9ADD-E3167ABDE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8" name="Freeform 12">
              <a:extLst>
                <a:ext uri="{FF2B5EF4-FFF2-40B4-BE49-F238E27FC236}">
                  <a16:creationId xmlns:a16="http://schemas.microsoft.com/office/drawing/2014/main" id="{304F4FEB-8B5B-45BA-988C-5FBF41059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9" name="Freeform 13">
              <a:extLst>
                <a:ext uri="{FF2B5EF4-FFF2-40B4-BE49-F238E27FC236}">
                  <a16:creationId xmlns:a16="http://schemas.microsoft.com/office/drawing/2014/main" id="{E88E24C8-3D76-4C2F-84D1-BC3C2AAC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0" name="Freeform 14">
              <a:extLst>
                <a:ext uri="{FF2B5EF4-FFF2-40B4-BE49-F238E27FC236}">
                  <a16:creationId xmlns:a16="http://schemas.microsoft.com/office/drawing/2014/main" id="{91C91468-4F8A-42F1-9505-02D924178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1" name="Freeform 15">
              <a:extLst>
                <a:ext uri="{FF2B5EF4-FFF2-40B4-BE49-F238E27FC236}">
                  <a16:creationId xmlns:a16="http://schemas.microsoft.com/office/drawing/2014/main" id="{C22581B1-C426-4189-85D6-C499D698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2" name="Freeform 16">
              <a:extLst>
                <a:ext uri="{FF2B5EF4-FFF2-40B4-BE49-F238E27FC236}">
                  <a16:creationId xmlns:a16="http://schemas.microsoft.com/office/drawing/2014/main" id="{29DFD4C4-0517-4A6B-B423-E55582618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3" name="Freeform 17">
              <a:extLst>
                <a:ext uri="{FF2B5EF4-FFF2-40B4-BE49-F238E27FC236}">
                  <a16:creationId xmlns:a16="http://schemas.microsoft.com/office/drawing/2014/main" id="{7ACD84D3-D09D-4C94-99D5-51713A1D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4" name="Freeform 18">
              <a:extLst>
                <a:ext uri="{FF2B5EF4-FFF2-40B4-BE49-F238E27FC236}">
                  <a16:creationId xmlns:a16="http://schemas.microsoft.com/office/drawing/2014/main" id="{37C2AEAB-1CC9-4A9A-8303-E1E0C1216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5" name="Freeform 19">
              <a:extLst>
                <a:ext uri="{FF2B5EF4-FFF2-40B4-BE49-F238E27FC236}">
                  <a16:creationId xmlns:a16="http://schemas.microsoft.com/office/drawing/2014/main" id="{20ABD348-58FE-4371-AE12-C66FF8CAC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6" name="Freeform 20">
              <a:extLst>
                <a:ext uri="{FF2B5EF4-FFF2-40B4-BE49-F238E27FC236}">
                  <a16:creationId xmlns:a16="http://schemas.microsoft.com/office/drawing/2014/main" id="{408E0FAA-F0C5-4CB1-95FE-D3D96830F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7" name="Freeform 21">
              <a:extLst>
                <a:ext uri="{FF2B5EF4-FFF2-40B4-BE49-F238E27FC236}">
                  <a16:creationId xmlns:a16="http://schemas.microsoft.com/office/drawing/2014/main" id="{F83C789F-2881-4822-A724-567720953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" name="Freeform 22">
              <a:extLst>
                <a:ext uri="{FF2B5EF4-FFF2-40B4-BE49-F238E27FC236}">
                  <a16:creationId xmlns:a16="http://schemas.microsoft.com/office/drawing/2014/main" id="{6B039120-5C84-4A03-9ADD-32EA6E5D4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" name="Freeform 23">
              <a:extLst>
                <a:ext uri="{FF2B5EF4-FFF2-40B4-BE49-F238E27FC236}">
                  <a16:creationId xmlns:a16="http://schemas.microsoft.com/office/drawing/2014/main" id="{440E956F-26EB-40C6-B500-1A4BB4ABF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0" name="Freeform 24">
              <a:extLst>
                <a:ext uri="{FF2B5EF4-FFF2-40B4-BE49-F238E27FC236}">
                  <a16:creationId xmlns:a16="http://schemas.microsoft.com/office/drawing/2014/main" id="{D2449A75-05DC-4791-90F1-335CC6732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1" name="Freeform 25">
              <a:extLst>
                <a:ext uri="{FF2B5EF4-FFF2-40B4-BE49-F238E27FC236}">
                  <a16:creationId xmlns:a16="http://schemas.microsoft.com/office/drawing/2014/main" id="{2A0F57CD-8F34-4F1D-BFF3-12935225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2" name="Freeform 26">
              <a:extLst>
                <a:ext uri="{FF2B5EF4-FFF2-40B4-BE49-F238E27FC236}">
                  <a16:creationId xmlns:a16="http://schemas.microsoft.com/office/drawing/2014/main" id="{DB0DDCCE-FA18-4790-8F10-67FC66172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3" name="Freeform 27">
              <a:extLst>
                <a:ext uri="{FF2B5EF4-FFF2-40B4-BE49-F238E27FC236}">
                  <a16:creationId xmlns:a16="http://schemas.microsoft.com/office/drawing/2014/main" id="{750A8178-D049-42D4-BA77-A262FE55F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4" name="Freeform 28">
              <a:extLst>
                <a:ext uri="{FF2B5EF4-FFF2-40B4-BE49-F238E27FC236}">
                  <a16:creationId xmlns:a16="http://schemas.microsoft.com/office/drawing/2014/main" id="{B33B9383-8846-404B-85BE-E43F07737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5" name="Freeform 29">
              <a:extLst>
                <a:ext uri="{FF2B5EF4-FFF2-40B4-BE49-F238E27FC236}">
                  <a16:creationId xmlns:a16="http://schemas.microsoft.com/office/drawing/2014/main" id="{79468103-A660-495B-BFDF-8E7D98A0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6" name="Freeform 30">
              <a:extLst>
                <a:ext uri="{FF2B5EF4-FFF2-40B4-BE49-F238E27FC236}">
                  <a16:creationId xmlns:a16="http://schemas.microsoft.com/office/drawing/2014/main" id="{06F4CC44-94E1-47AF-893C-19C4A4AB4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7" name="Freeform 31">
              <a:extLst>
                <a:ext uri="{FF2B5EF4-FFF2-40B4-BE49-F238E27FC236}">
                  <a16:creationId xmlns:a16="http://schemas.microsoft.com/office/drawing/2014/main" id="{E87F601E-2166-4FAE-AF96-2A1B17E46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" name="Freeform 32">
              <a:extLst>
                <a:ext uri="{FF2B5EF4-FFF2-40B4-BE49-F238E27FC236}">
                  <a16:creationId xmlns:a16="http://schemas.microsoft.com/office/drawing/2014/main" id="{DCDE2745-7AA5-416B-AC78-93C6EAE5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9" name="Rectangle 33">
              <a:extLst>
                <a:ext uri="{FF2B5EF4-FFF2-40B4-BE49-F238E27FC236}">
                  <a16:creationId xmlns:a16="http://schemas.microsoft.com/office/drawing/2014/main" id="{7D5F7E44-496F-4025-AFD8-7EEC67AC1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0" name="Freeform 34">
              <a:extLst>
                <a:ext uri="{FF2B5EF4-FFF2-40B4-BE49-F238E27FC236}">
                  <a16:creationId xmlns:a16="http://schemas.microsoft.com/office/drawing/2014/main" id="{FA8ED221-FD77-4CD0-A9B9-3F97E40DC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1" name="Freeform 35">
              <a:extLst>
                <a:ext uri="{FF2B5EF4-FFF2-40B4-BE49-F238E27FC236}">
                  <a16:creationId xmlns:a16="http://schemas.microsoft.com/office/drawing/2014/main" id="{94922F75-95BC-435D-B4BB-BCE65BACC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2" name="Freeform 36">
              <a:extLst>
                <a:ext uri="{FF2B5EF4-FFF2-40B4-BE49-F238E27FC236}">
                  <a16:creationId xmlns:a16="http://schemas.microsoft.com/office/drawing/2014/main" id="{CFB94884-EF28-419D-9147-20B2C9B1A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3" name="Freeform 37">
              <a:extLst>
                <a:ext uri="{FF2B5EF4-FFF2-40B4-BE49-F238E27FC236}">
                  <a16:creationId xmlns:a16="http://schemas.microsoft.com/office/drawing/2014/main" id="{94C72871-F5AC-46D1-97EF-94E4070A7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4" name="Freeform 38">
              <a:extLst>
                <a:ext uri="{FF2B5EF4-FFF2-40B4-BE49-F238E27FC236}">
                  <a16:creationId xmlns:a16="http://schemas.microsoft.com/office/drawing/2014/main" id="{03ED1B15-6247-43B3-BEAE-DB699DE29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5" name="Freeform 39">
              <a:extLst>
                <a:ext uri="{FF2B5EF4-FFF2-40B4-BE49-F238E27FC236}">
                  <a16:creationId xmlns:a16="http://schemas.microsoft.com/office/drawing/2014/main" id="{FA3EA466-B483-4B4A-9FCB-9FFA8E538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6" name="Freeform 40">
              <a:extLst>
                <a:ext uri="{FF2B5EF4-FFF2-40B4-BE49-F238E27FC236}">
                  <a16:creationId xmlns:a16="http://schemas.microsoft.com/office/drawing/2014/main" id="{CCE5E17C-696E-46EB-B70D-586274216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7" name="Freeform 41">
              <a:extLst>
                <a:ext uri="{FF2B5EF4-FFF2-40B4-BE49-F238E27FC236}">
                  <a16:creationId xmlns:a16="http://schemas.microsoft.com/office/drawing/2014/main" id="{AB6022EC-6D09-4098-9A97-5A911C08C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8" name="Freeform 42">
              <a:extLst>
                <a:ext uri="{FF2B5EF4-FFF2-40B4-BE49-F238E27FC236}">
                  <a16:creationId xmlns:a16="http://schemas.microsoft.com/office/drawing/2014/main" id="{7E18073E-1315-4400-ABD9-C34AEAFBF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9" name="Freeform 43">
              <a:extLst>
                <a:ext uri="{FF2B5EF4-FFF2-40B4-BE49-F238E27FC236}">
                  <a16:creationId xmlns:a16="http://schemas.microsoft.com/office/drawing/2014/main" id="{5510509E-411D-4F1B-BDC6-3E5666896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0" name="Freeform 44">
              <a:extLst>
                <a:ext uri="{FF2B5EF4-FFF2-40B4-BE49-F238E27FC236}">
                  <a16:creationId xmlns:a16="http://schemas.microsoft.com/office/drawing/2014/main" id="{46F1A7E1-EC01-4288-87AE-C3B6434B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1" name="Rectangle 45">
              <a:extLst>
                <a:ext uri="{FF2B5EF4-FFF2-40B4-BE49-F238E27FC236}">
                  <a16:creationId xmlns:a16="http://schemas.microsoft.com/office/drawing/2014/main" id="{F7BBA432-5463-415B-BA54-3AA2B92D2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2" name="Freeform 46">
              <a:extLst>
                <a:ext uri="{FF2B5EF4-FFF2-40B4-BE49-F238E27FC236}">
                  <a16:creationId xmlns:a16="http://schemas.microsoft.com/office/drawing/2014/main" id="{66E19F01-137B-4A95-9313-CE6F7780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3" name="Freeform 47">
              <a:extLst>
                <a:ext uri="{FF2B5EF4-FFF2-40B4-BE49-F238E27FC236}">
                  <a16:creationId xmlns:a16="http://schemas.microsoft.com/office/drawing/2014/main" id="{38C0AACC-51F2-424F-9988-F3B621941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4" name="Freeform 48">
              <a:extLst>
                <a:ext uri="{FF2B5EF4-FFF2-40B4-BE49-F238E27FC236}">
                  <a16:creationId xmlns:a16="http://schemas.microsoft.com/office/drawing/2014/main" id="{7364A775-01A6-4012-88CF-58FDDBE4C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5" name="Freeform 49">
              <a:extLst>
                <a:ext uri="{FF2B5EF4-FFF2-40B4-BE49-F238E27FC236}">
                  <a16:creationId xmlns:a16="http://schemas.microsoft.com/office/drawing/2014/main" id="{C8C770C5-535A-4F1B-81CA-FD6F32C09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6" name="Freeform 50">
              <a:extLst>
                <a:ext uri="{FF2B5EF4-FFF2-40B4-BE49-F238E27FC236}">
                  <a16:creationId xmlns:a16="http://schemas.microsoft.com/office/drawing/2014/main" id="{55F9C3EF-BEB8-4836-8DE0-319E54496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7" name="Freeform 51">
              <a:extLst>
                <a:ext uri="{FF2B5EF4-FFF2-40B4-BE49-F238E27FC236}">
                  <a16:creationId xmlns:a16="http://schemas.microsoft.com/office/drawing/2014/main" id="{0976D9A1-85FC-406B-8AEA-AE3C056A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8" name="Freeform 52">
              <a:extLst>
                <a:ext uri="{FF2B5EF4-FFF2-40B4-BE49-F238E27FC236}">
                  <a16:creationId xmlns:a16="http://schemas.microsoft.com/office/drawing/2014/main" id="{68BC6126-2A3A-4F1D-A565-BEF62066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9" name="Freeform 53">
              <a:extLst>
                <a:ext uri="{FF2B5EF4-FFF2-40B4-BE49-F238E27FC236}">
                  <a16:creationId xmlns:a16="http://schemas.microsoft.com/office/drawing/2014/main" id="{D8C7B98D-F83E-485D-B01D-270242E8F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0" name="Freeform 54">
              <a:extLst>
                <a:ext uri="{FF2B5EF4-FFF2-40B4-BE49-F238E27FC236}">
                  <a16:creationId xmlns:a16="http://schemas.microsoft.com/office/drawing/2014/main" id="{93D5E722-D236-478A-A13F-8FA4141D9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1" name="Freeform 55">
              <a:extLst>
                <a:ext uri="{FF2B5EF4-FFF2-40B4-BE49-F238E27FC236}">
                  <a16:creationId xmlns:a16="http://schemas.microsoft.com/office/drawing/2014/main" id="{ABE1456F-F283-4BD5-A1B9-EF2423B68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2" name="Freeform 56">
              <a:extLst>
                <a:ext uri="{FF2B5EF4-FFF2-40B4-BE49-F238E27FC236}">
                  <a16:creationId xmlns:a16="http://schemas.microsoft.com/office/drawing/2014/main" id="{E4D1AC66-8164-4BBC-89D5-69FE7A4FC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3" name="Freeform 57">
              <a:extLst>
                <a:ext uri="{FF2B5EF4-FFF2-40B4-BE49-F238E27FC236}">
                  <a16:creationId xmlns:a16="http://schemas.microsoft.com/office/drawing/2014/main" id="{845A8868-488C-447D-979F-7E01B82AC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4" name="Freeform 58">
              <a:extLst>
                <a:ext uri="{FF2B5EF4-FFF2-40B4-BE49-F238E27FC236}">
                  <a16:creationId xmlns:a16="http://schemas.microsoft.com/office/drawing/2014/main" id="{948639B9-9B88-432B-914E-6B70BAEB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77EB1C59-16D1-4C5E-9775-50CB40E0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97" name="Freeform 32">
              <a:extLst>
                <a:ext uri="{FF2B5EF4-FFF2-40B4-BE49-F238E27FC236}">
                  <a16:creationId xmlns:a16="http://schemas.microsoft.com/office/drawing/2014/main" id="{08680D14-7FE7-4522-B5EE-76447F833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8" name="Freeform 33">
              <a:extLst>
                <a:ext uri="{FF2B5EF4-FFF2-40B4-BE49-F238E27FC236}">
                  <a16:creationId xmlns:a16="http://schemas.microsoft.com/office/drawing/2014/main" id="{D82C01B5-EC9C-4883-B130-115321E8B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9" name="Freeform 34">
              <a:extLst>
                <a:ext uri="{FF2B5EF4-FFF2-40B4-BE49-F238E27FC236}">
                  <a16:creationId xmlns:a16="http://schemas.microsoft.com/office/drawing/2014/main" id="{DBBE5E83-362F-4EA7-A96D-0BC830A21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0" name="Freeform 35">
              <a:extLst>
                <a:ext uri="{FF2B5EF4-FFF2-40B4-BE49-F238E27FC236}">
                  <a16:creationId xmlns:a16="http://schemas.microsoft.com/office/drawing/2014/main" id="{3971FE03-8B37-43AF-8842-8D4411C3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1" name="Freeform 36">
              <a:extLst>
                <a:ext uri="{FF2B5EF4-FFF2-40B4-BE49-F238E27FC236}">
                  <a16:creationId xmlns:a16="http://schemas.microsoft.com/office/drawing/2014/main" id="{8E4E3D41-4CF7-4D15-854A-C4330D390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2" name="Freeform 37">
              <a:extLst>
                <a:ext uri="{FF2B5EF4-FFF2-40B4-BE49-F238E27FC236}">
                  <a16:creationId xmlns:a16="http://schemas.microsoft.com/office/drawing/2014/main" id="{78B649D7-3C5D-462D-B06A-D065135FE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3" name="Freeform 38">
              <a:extLst>
                <a:ext uri="{FF2B5EF4-FFF2-40B4-BE49-F238E27FC236}">
                  <a16:creationId xmlns:a16="http://schemas.microsoft.com/office/drawing/2014/main" id="{7A3DDEF1-D28A-48D9-8E48-B2003DF2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4" name="Freeform 39">
              <a:extLst>
                <a:ext uri="{FF2B5EF4-FFF2-40B4-BE49-F238E27FC236}">
                  <a16:creationId xmlns:a16="http://schemas.microsoft.com/office/drawing/2014/main" id="{4A56A02B-D000-45AB-B7DB-E47CA8E77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5" name="Freeform 40">
              <a:extLst>
                <a:ext uri="{FF2B5EF4-FFF2-40B4-BE49-F238E27FC236}">
                  <a16:creationId xmlns:a16="http://schemas.microsoft.com/office/drawing/2014/main" id="{343CE08B-7325-4244-99EA-5E58C982D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6" name="Rectangle 41">
              <a:extLst>
                <a:ext uri="{FF2B5EF4-FFF2-40B4-BE49-F238E27FC236}">
                  <a16:creationId xmlns:a16="http://schemas.microsoft.com/office/drawing/2014/main" id="{7F08E29E-A67F-410A-A810-7000201BF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6248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5F9D-28D1-4D67-9F84-F1CEAFC0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20255"/>
            <a:ext cx="9905998" cy="1478570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B075-E456-469B-8F3E-18BAF669F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2954"/>
            <a:ext cx="10496406" cy="1062182"/>
          </a:xfrm>
        </p:spPr>
        <p:txBody>
          <a:bodyPr>
            <a:normAutofit/>
          </a:bodyPr>
          <a:lstStyle/>
          <a:p>
            <a:r>
              <a:rPr lang="en-US" sz="2600" dirty="0"/>
              <a:t>AI describes the broad approach of using machines to imitate intelligent human behavior to solve problems.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AF0C8-FDC4-4F5B-A457-84EF5F1C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778" y="2802117"/>
            <a:ext cx="6287222" cy="341857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95FC32-854A-424F-88B1-B9412DEAC4F6}"/>
              </a:ext>
            </a:extLst>
          </p:cNvPr>
          <p:cNvSpPr txBox="1">
            <a:spLocks/>
          </p:cNvSpPr>
          <p:nvPr/>
        </p:nvSpPr>
        <p:spPr>
          <a:xfrm>
            <a:off x="1141412" y="2705136"/>
            <a:ext cx="4763366" cy="39243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Machine Learning (ML) is a technology used to achieve AI. </a:t>
            </a:r>
          </a:p>
          <a:p>
            <a:pPr lvl="1"/>
            <a:r>
              <a:rPr lang="en-US" sz="2400" dirty="0"/>
              <a:t>If one will to develop an algorithm to detect fraud in financial data, this would be typical AI. </a:t>
            </a:r>
          </a:p>
          <a:p>
            <a:pPr lvl="1"/>
            <a:r>
              <a:rPr lang="en-US" sz="2400" dirty="0"/>
              <a:t>If this algorithm still learns itself and also recognizes new facts, it would be called ML. 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21523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80150"/>
            <a:ext cx="9905998" cy="1478570"/>
          </a:xfrm>
        </p:spPr>
        <p:txBody>
          <a:bodyPr/>
          <a:lstStyle/>
          <a:p>
            <a:r>
              <a:rPr lang="en-SG" dirty="0"/>
              <a:t>Types of MACHINE LEARNING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488" y="1717587"/>
            <a:ext cx="2158191" cy="18721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985" y="3439153"/>
            <a:ext cx="2196852" cy="1943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246" y="4441940"/>
            <a:ext cx="2087433" cy="18804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327" y="1584144"/>
            <a:ext cx="7471364" cy="48597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SG" dirty="0"/>
              <a:t>Machine Learning (ML) is a component of AI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SG" dirty="0"/>
              <a:t>It is the ability for an algorithm to learn from </a:t>
            </a:r>
            <a:r>
              <a:rPr lang="en-SG" b="1" dirty="0">
                <a:solidFill>
                  <a:srgbClr val="FFC000"/>
                </a:solidFill>
              </a:rPr>
              <a:t>prior data </a:t>
            </a:r>
            <a:r>
              <a:rPr lang="en-SG" dirty="0"/>
              <a:t>in order to produce a </a:t>
            </a:r>
            <a:r>
              <a:rPr lang="en-SG" b="1" dirty="0">
                <a:solidFill>
                  <a:srgbClr val="FF0000"/>
                </a:solidFill>
              </a:rPr>
              <a:t>desired behaviour</a:t>
            </a:r>
            <a:r>
              <a:rPr lang="en-SG" dirty="0"/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SG" dirty="0"/>
              <a:t>It teaches machines to </a:t>
            </a:r>
            <a:r>
              <a:rPr lang="en-SG" b="1" dirty="0">
                <a:solidFill>
                  <a:srgbClr val="00B050"/>
                </a:solidFill>
              </a:rPr>
              <a:t>make decisions</a:t>
            </a:r>
            <a:r>
              <a:rPr lang="en-SG" b="1" dirty="0"/>
              <a:t> </a:t>
            </a:r>
            <a:r>
              <a:rPr lang="en-SG" dirty="0"/>
              <a:t>in situations they have never seen.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SG" dirty="0"/>
              <a:t>The mainstream approach to ML is showing the algorithm a </a:t>
            </a:r>
            <a:r>
              <a:rPr lang="en-SG" b="1" dirty="0">
                <a:solidFill>
                  <a:srgbClr val="7030A0"/>
                </a:solidFill>
              </a:rPr>
              <a:t>data set </a:t>
            </a:r>
            <a:r>
              <a:rPr lang="en-SG" dirty="0"/>
              <a:t>of situations and telling it what the </a:t>
            </a:r>
            <a:r>
              <a:rPr lang="en-SG" b="1" dirty="0">
                <a:solidFill>
                  <a:srgbClr val="0070C0"/>
                </a:solidFill>
              </a:rPr>
              <a:t>right decision </a:t>
            </a:r>
            <a:r>
              <a:rPr lang="en-SG" dirty="0"/>
              <a:t>is, through training a model.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SG" dirty="0"/>
              <a:t>Once the model has been trained, you can feed new data through the algorithm. Hopefully, the machine could make </a:t>
            </a:r>
            <a:r>
              <a:rPr lang="en-SG" i="1" dirty="0"/>
              <a:t>intelligent</a:t>
            </a:r>
            <a:r>
              <a:rPr lang="en-SG" dirty="0"/>
              <a:t> decisions from these new situations.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57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435638"/>
            <a:ext cx="9905998" cy="1054834"/>
          </a:xfrm>
        </p:spPr>
        <p:txBody>
          <a:bodyPr/>
          <a:lstStyle/>
          <a:p>
            <a:r>
              <a:rPr lang="en-SG" dirty="0"/>
              <a:t>How Machine Learning works?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5A60-A5A8-4AFE-A910-3DAE5BAE2F55}" type="slidenum">
              <a:rPr lang="en-SG" smtClean="0"/>
              <a:t>6</a:t>
            </a:fld>
            <a:endParaRPr lang="en-SG" dirty="0"/>
          </a:p>
        </p:txBody>
      </p:sp>
      <p:pic>
        <p:nvPicPr>
          <p:cNvPr id="5" name="nKW8Ndu7Mjw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59225" y="1343284"/>
            <a:ext cx="7994603" cy="50790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9691F6-F43C-493A-A5FC-6BDFC3B81796}"/>
              </a:ext>
            </a:extLst>
          </p:cNvPr>
          <p:cNvSpPr/>
          <p:nvPr/>
        </p:nvSpPr>
        <p:spPr>
          <a:xfrm>
            <a:off x="1767382" y="6422362"/>
            <a:ext cx="92800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hlinkClick r:id="rId4"/>
              </a:rPr>
              <a:t>https://www.google.com/search?q=Ai+adventure+7+steps&amp;rlz=1C1GCEU_enSG925SG925&amp;oq=Ai+adventure+7+steps&amp;aqs=chrome..69i57.12777j0j4&amp;sourceid=chrome&amp;ie=UTF-8#kpvalbx=_yBiSYarpGZvb9QPot6HYCg33</a:t>
            </a:r>
            <a:r>
              <a:rPr lang="en-GB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40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E3F4-EEBA-4BD1-BAB5-9AA19501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C642-05E5-4445-9D67-1294E45D0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132945" cy="3541714"/>
          </a:xfrm>
        </p:spPr>
        <p:txBody>
          <a:bodyPr>
            <a:normAutofit/>
          </a:bodyPr>
          <a:lstStyle/>
          <a:p>
            <a:pPr marL="360363" indent="-360363"/>
            <a:r>
              <a:rPr lang="en-GB" sz="2800" dirty="0"/>
              <a:t>Discuss within your team what type of machine learning is best/suitable for your assigned C379 project?</a:t>
            </a:r>
          </a:p>
          <a:p>
            <a:pPr marL="895350" lvl="2" indent="-360363"/>
            <a:r>
              <a:rPr lang="en-GB" sz="2400" dirty="0"/>
              <a:t>Supervised Learning</a:t>
            </a:r>
          </a:p>
          <a:p>
            <a:pPr marL="895350" lvl="2" indent="-360363"/>
            <a:r>
              <a:rPr lang="en-GB" sz="2400" dirty="0"/>
              <a:t>Unsupervised Learning</a:t>
            </a:r>
          </a:p>
          <a:p>
            <a:pPr marL="895350" lvl="2" indent="-360363"/>
            <a:r>
              <a:rPr lang="en-GB" sz="2400" dirty="0"/>
              <a:t>Reinforcement Learning</a:t>
            </a:r>
          </a:p>
          <a:p>
            <a:pPr marL="360363" indent="-360363"/>
            <a:r>
              <a:rPr lang="en-GB" sz="2800" dirty="0"/>
              <a:t>Why do you think so?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769DD-77CF-408E-9C9A-5804D126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16" y="3606485"/>
            <a:ext cx="3463374" cy="28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8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499B1-03A7-42D7-A9B1-2A5CED9CC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849" y="2335536"/>
            <a:ext cx="4896829" cy="42038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4D4EF-FB74-4A4B-9146-394EADA8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433790"/>
            <a:ext cx="9905998" cy="1478570"/>
          </a:xfrm>
        </p:spPr>
        <p:txBody>
          <a:bodyPr/>
          <a:lstStyle/>
          <a:p>
            <a:r>
              <a:rPr lang="en-GB" dirty="0"/>
              <a:t>Workflow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8C691-59C7-42AE-84A0-18A01FEC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141"/>
            <a:ext cx="6504528" cy="4733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predictive analytics process is as follows:</a:t>
            </a:r>
          </a:p>
          <a:p>
            <a:pPr marL="0" indent="0">
              <a:buNone/>
            </a:pPr>
            <a:r>
              <a:rPr lang="en-US" sz="1000" dirty="0"/>
              <a:t> 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Problem understanding and definition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Data collection, preparation and understanding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Model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Model deployment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93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3D5D-E82E-495D-94C6-6971BA67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CFAC-D308-43CB-80E9-970A25EAC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429" y="1940070"/>
            <a:ext cx="5296335" cy="4608946"/>
          </a:xfrm>
        </p:spPr>
        <p:txBody>
          <a:bodyPr>
            <a:normAutofit fontScale="85000" lnSpcReduction="20000"/>
          </a:bodyPr>
          <a:lstStyle/>
          <a:p>
            <a:r>
              <a:rPr lang="en-GB" sz="3200" dirty="0"/>
              <a:t>Programming Languages </a:t>
            </a:r>
          </a:p>
          <a:p>
            <a:pPr lvl="1"/>
            <a:r>
              <a:rPr lang="en-GB" sz="2800" dirty="0"/>
              <a:t>Python, R, C#, SQL, etc.  </a:t>
            </a:r>
          </a:p>
          <a:p>
            <a:r>
              <a:rPr lang="en-GB" sz="3200" dirty="0"/>
              <a:t>Services</a:t>
            </a:r>
          </a:p>
          <a:p>
            <a:pPr lvl="1"/>
            <a:r>
              <a:rPr lang="en-US" sz="2800" dirty="0"/>
              <a:t>Google, AWS and Azure. Often used services are e.g. image and video recognition, translation, NLP and many more. </a:t>
            </a:r>
            <a:endParaRPr lang="en-GB" sz="2800" dirty="0"/>
          </a:p>
          <a:p>
            <a:r>
              <a:rPr lang="en-GB" sz="3200" dirty="0"/>
              <a:t>Software</a:t>
            </a:r>
          </a:p>
          <a:p>
            <a:pPr lvl="1"/>
            <a:r>
              <a:rPr lang="en-GB" sz="2800" dirty="0"/>
              <a:t>Anaconda, Jupyter Notebook, R Studio, Tableau, etc.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07F20-54DF-4025-93BA-F2C998D2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088"/>
            <a:ext cx="6179127" cy="39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85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637E821F0621419D0DA8465B971DD0" ma:contentTypeVersion="7" ma:contentTypeDescription="Create a new document." ma:contentTypeScope="" ma:versionID="e1251e93f352467733182dffe876adc5">
  <xsd:schema xmlns:xsd="http://www.w3.org/2001/XMLSchema" xmlns:xs="http://www.w3.org/2001/XMLSchema" xmlns:p="http://schemas.microsoft.com/office/2006/metadata/properties" xmlns:ns2="f3b484ec-c827-4fba-a4c5-aef0c88ad680" targetNamespace="http://schemas.microsoft.com/office/2006/metadata/properties" ma:root="true" ma:fieldsID="dbb28a74489daa5d35bd3513cbd31dbe" ns2:_="">
    <xsd:import namespace="f3b484ec-c827-4fba-a4c5-aef0c88ad6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484ec-c827-4fba-a4c5-aef0c88ad6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D55D15-259C-4DA4-ACCD-7D14C75971F7}"/>
</file>

<file path=customXml/itemProps2.xml><?xml version="1.0" encoding="utf-8"?>
<ds:datastoreItem xmlns:ds="http://schemas.openxmlformats.org/officeDocument/2006/customXml" ds:itemID="{885321C2-F79C-412E-B3DA-6ED7E6969943}"/>
</file>

<file path=customXml/itemProps3.xml><?xml version="1.0" encoding="utf-8"?>
<ds:datastoreItem xmlns:ds="http://schemas.openxmlformats.org/officeDocument/2006/customXml" ds:itemID="{B9BBDCDF-1853-4057-8685-867DDE73F241}"/>
</file>

<file path=docMetadata/LabelInfo.xml><?xml version="1.0" encoding="utf-8"?>
<clbl:labelList xmlns:clbl="http://schemas.microsoft.com/office/2020/mipLabelMetadata">
  <clbl:label id="{b70f6a2e-9a0b-44bc-9fcb-55781401e2f0}" enabled="1" method="Standard" siteId="{f688b0d0-79f0-40a4-8644-35fcdee9d0f3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2786</TotalTime>
  <Words>1007</Words>
  <Application>Microsoft Office PowerPoint</Application>
  <PresentationFormat>Widescreen</PresentationFormat>
  <Paragraphs>123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Book</vt:lpstr>
      <vt:lpstr>Calibri</vt:lpstr>
      <vt:lpstr>Courier</vt:lpstr>
      <vt:lpstr>Nunito</vt:lpstr>
      <vt:lpstr>Tw Cen MT</vt:lpstr>
      <vt:lpstr>Circuit</vt:lpstr>
      <vt:lpstr>C379 Emerging technologIES</vt:lpstr>
      <vt:lpstr>L15 Learning Objectives</vt:lpstr>
      <vt:lpstr>Machine Learning</vt:lpstr>
      <vt:lpstr>Machine Learning</vt:lpstr>
      <vt:lpstr>Types of MACHINE LEARNING</vt:lpstr>
      <vt:lpstr>How Machine Learning works? </vt:lpstr>
      <vt:lpstr>Team Discussion</vt:lpstr>
      <vt:lpstr>Workflow of Machine Learning</vt:lpstr>
      <vt:lpstr>Tools</vt:lpstr>
      <vt:lpstr>Challenges &amp; Limitations to AI </vt:lpstr>
      <vt:lpstr>Team Discussion</vt:lpstr>
      <vt:lpstr>Toolkits Required for Predictive Modeling</vt:lpstr>
      <vt:lpstr>Introduction to NumPy</vt:lpstr>
      <vt:lpstr>Introduction to Pandas</vt:lpstr>
      <vt:lpstr>Introduction to Pandas</vt:lpstr>
      <vt:lpstr>Introduction to Pandas</vt:lpstr>
      <vt:lpstr>Data Visualisation</vt:lpstr>
      <vt:lpstr>Data Visualisation</vt:lpstr>
      <vt:lpstr>Google CoLab</vt:lpstr>
      <vt:lpstr>CoLab Tutorial</vt:lpstr>
      <vt:lpstr>Getting you Familiar with A Data Science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Future with AI</dc:title>
  <dc:creator>David Leong</dc:creator>
  <cp:lastModifiedBy>David Leong (RP)</cp:lastModifiedBy>
  <cp:revision>1025</cp:revision>
  <dcterms:created xsi:type="dcterms:W3CDTF">2018-06-24T05:34:28Z</dcterms:created>
  <dcterms:modified xsi:type="dcterms:W3CDTF">2025-01-26T13:36:03Z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0f6a2e-9a0b-44bc-9fcb-55781401e2f0_Enabled">
    <vt:lpwstr>true</vt:lpwstr>
  </property>
  <property fmtid="{D5CDD505-2E9C-101B-9397-08002B2CF9AE}" pid="3" name="MSIP_Label_b70f6a2e-9a0b-44bc-9fcb-55781401e2f0_SetDate">
    <vt:lpwstr>2022-05-04T05:41:02Z</vt:lpwstr>
  </property>
  <property fmtid="{D5CDD505-2E9C-101B-9397-08002B2CF9AE}" pid="4" name="MSIP_Label_b70f6a2e-9a0b-44bc-9fcb-55781401e2f0_Method">
    <vt:lpwstr>Standard</vt:lpwstr>
  </property>
  <property fmtid="{D5CDD505-2E9C-101B-9397-08002B2CF9AE}" pid="5" name="MSIP_Label_b70f6a2e-9a0b-44bc-9fcb-55781401e2f0_Name">
    <vt:lpwstr>NON-SENSITIVE</vt:lpwstr>
  </property>
  <property fmtid="{D5CDD505-2E9C-101B-9397-08002B2CF9AE}" pid="6" name="MSIP_Label_b70f6a2e-9a0b-44bc-9fcb-55781401e2f0_SiteId">
    <vt:lpwstr>f688b0d0-79f0-40a4-8644-35fcdee9d0f3</vt:lpwstr>
  </property>
  <property fmtid="{D5CDD505-2E9C-101B-9397-08002B2CF9AE}" pid="7" name="MSIP_Label_b70f6a2e-9a0b-44bc-9fcb-55781401e2f0_ActionId">
    <vt:lpwstr>a323f2df-3211-44b9-b5af-873fe6bd1eca</vt:lpwstr>
  </property>
  <property fmtid="{D5CDD505-2E9C-101B-9397-08002B2CF9AE}" pid="8" name="MSIP_Label_b70f6a2e-9a0b-44bc-9fcb-55781401e2f0_ContentBits">
    <vt:lpwstr>1</vt:lpwstr>
  </property>
  <property fmtid="{D5CDD505-2E9C-101B-9397-08002B2CF9AE}" pid="9" name="ContentTypeId">
    <vt:lpwstr>0x010100CF637E821F0621419D0DA8465B971DD0</vt:lpwstr>
  </property>
</Properties>
</file>